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51225-1B87-5FEB-FC85-06C3C415F458}" v="36" dt="2022-05-23T11:27:56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Basovníková" userId="S::basovnikova.renata@zssnezne.cz::a6634e15-dd5b-4e4f-9b6e-111ea9255073" providerId="AD" clId="Web-{C3A51225-1B87-5FEB-FC85-06C3C415F458}"/>
    <pc:docChg chg="modSld">
      <pc:chgData name="Renata Basovníková" userId="S::basovnikova.renata@zssnezne.cz::a6634e15-dd5b-4e4f-9b6e-111ea9255073" providerId="AD" clId="Web-{C3A51225-1B87-5FEB-FC85-06C3C415F458}" dt="2022-05-23T11:27:56.225" v="34"/>
      <pc:docMkLst>
        <pc:docMk/>
      </pc:docMkLst>
      <pc:sldChg chg="modSp addAnim delAnim modAnim">
        <pc:chgData name="Renata Basovníková" userId="S::basovnikova.renata@zssnezne.cz::a6634e15-dd5b-4e4f-9b6e-111ea9255073" providerId="AD" clId="Web-{C3A51225-1B87-5FEB-FC85-06C3C415F458}" dt="2022-05-23T11:27:56.225" v="34"/>
        <pc:sldMkLst>
          <pc:docMk/>
          <pc:sldMk cId="531687221" sldId="261"/>
        </pc:sldMkLst>
        <pc:spChg chg="mod">
          <ac:chgData name="Renata Basovníková" userId="S::basovnikova.renata@zssnezne.cz::a6634e15-dd5b-4e4f-9b6e-111ea9255073" providerId="AD" clId="Web-{C3A51225-1B87-5FEB-FC85-06C3C415F458}" dt="2022-05-23T11:25:47.596" v="27" actId="14100"/>
          <ac:spMkLst>
            <pc:docMk/>
            <pc:sldMk cId="531687221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2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47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28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4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6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6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4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08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34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4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9901-BBE6-49FA-AC16-E39640BDABAA}" type="datetimeFigureOut">
              <a:rPr lang="cs-CZ" smtClean="0"/>
              <a:t>10.06.2023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3FDF-9236-47F7-B280-580EF100A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3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72" y="1528497"/>
            <a:ext cx="9535856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5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7729" y="259152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 Black" panose="020B0A04020102020204" pitchFamily="34" charset="0"/>
              </a:rPr>
              <a:t>Michal </a:t>
            </a:r>
            <a:r>
              <a:rPr lang="cs-CZ" b="1" dirty="0" err="1">
                <a:latin typeface="Arial Black" panose="020B0A04020102020204" pitchFamily="34" charset="0"/>
              </a:rPr>
              <a:t>Viewegh</a:t>
            </a:r>
            <a:endParaRPr lang="cs-CZ" b="1" dirty="0">
              <a:latin typeface="Arial Black" panose="020B0A04020102020204" pitchFamily="34" charset="0"/>
            </a:endParaRPr>
          </a:p>
        </p:txBody>
      </p:sp>
      <p:pic>
        <p:nvPicPr>
          <p:cNvPr id="7" name="Picture 2" descr="Michal Viewegh | životopis, informace | ČBDB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4" y="478563"/>
            <a:ext cx="19050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6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po roce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po sametové revoluci, po 40 letech nesvobody - demokratický systém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zrušena cenzura a obnovena svoboda tisku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někteří autoři se vrátili z ciziny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vzniklo velké množství nových nakladatelství a různých lit. časopisů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negativní stránka vývoje: dochází k masivní produkci knih na úkor kvality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od 90. let klesá zájem o náročnější díla, mnohem více láká film, případně zvuková nahrávka děl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7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Michal </a:t>
            </a:r>
            <a:r>
              <a:rPr lang="cs-CZ" dirty="0" err="1"/>
              <a:t>Viewegh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patří mezi nejčtenější autory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vytvořil jako první český spisovatel spolu se svými čtenáři na internetu tzv. blogový román Srdce domova 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také psal scénáře podle svých knih: 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Román pro ženy, Účastníci zájezdu, 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Výchova dívek v Čechách…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jeho tvorba obsahuje autobiografické rysy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Char char="-"/>
            </a:pPr>
            <a:r>
              <a:rPr lang="cs-CZ" dirty="0">
                <a:solidFill>
                  <a:srgbClr val="000000"/>
                </a:solidFill>
              </a:rPr>
              <a:t>dílo: např. Báječná léta pod psa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195" y="319041"/>
            <a:ext cx="10515600" cy="63168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Oprav pravopis:</a:t>
            </a:r>
            <a:endParaRPr lang="cs-CZ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4000" dirty="0"/>
              <a:t>Kvidův otec mněl letět do </a:t>
            </a:r>
            <a:r>
              <a:rPr lang="cs-CZ" sz="4000" dirty="0" err="1"/>
              <a:t>anglie</a:t>
            </a:r>
            <a:r>
              <a:rPr lang="cs-CZ" sz="4000" dirty="0"/>
              <a:t> počátkem července. Babička </a:t>
            </a:r>
            <a:r>
              <a:rPr lang="cs-CZ" sz="4000" dirty="0" err="1"/>
              <a:t>Lýba</a:t>
            </a:r>
            <a:r>
              <a:rPr lang="cs-CZ" sz="4000" dirty="0"/>
              <a:t>, která díky </a:t>
            </a:r>
            <a:r>
              <a:rPr lang="cs-CZ" sz="4000" b="1" dirty="0"/>
              <a:t>důslednému</a:t>
            </a:r>
            <a:r>
              <a:rPr lang="cs-CZ" sz="4000" dirty="0"/>
              <a:t> střídání žemlovky, </a:t>
            </a:r>
            <a:r>
              <a:rPr lang="cs-CZ" sz="4000" dirty="0" err="1"/>
              <a:t>tykvovích</a:t>
            </a:r>
            <a:r>
              <a:rPr lang="cs-CZ" sz="4000" dirty="0"/>
              <a:t> placek, </a:t>
            </a:r>
            <a:r>
              <a:rPr lang="cs-CZ" sz="4000" dirty="0" err="1"/>
              <a:t>kadeřávkovích</a:t>
            </a:r>
            <a:r>
              <a:rPr lang="cs-CZ" sz="4000" dirty="0"/>
              <a:t> karbanátků, mrkvových smaženek, </a:t>
            </a:r>
            <a:r>
              <a:rPr lang="cs-CZ" sz="4000" dirty="0" err="1"/>
              <a:t>škubánkú</a:t>
            </a:r>
            <a:r>
              <a:rPr lang="cs-CZ" sz="4000" dirty="0"/>
              <a:t>, fazolek s rýží a zapečeného černého kořene v </a:t>
            </a:r>
            <a:r>
              <a:rPr lang="cs-CZ" sz="4000" dirty="0" err="1"/>
              <a:t>týdením</a:t>
            </a:r>
            <a:r>
              <a:rPr lang="cs-CZ" sz="4000" dirty="0"/>
              <a:t> </a:t>
            </a:r>
            <a:r>
              <a:rPr lang="cs-CZ" sz="4000" dirty="0" err="1"/>
              <a:t>rodiném</a:t>
            </a:r>
            <a:r>
              <a:rPr lang="cs-CZ" sz="4000" dirty="0"/>
              <a:t> jídelníčku konečně našetřila na </a:t>
            </a:r>
            <a:r>
              <a:rPr lang="cs-CZ" sz="4000" b="1" dirty="0" err="1"/>
              <a:t>vitoužený</a:t>
            </a:r>
            <a:r>
              <a:rPr lang="cs-CZ" sz="4000" dirty="0"/>
              <a:t> okružní </a:t>
            </a:r>
            <a:r>
              <a:rPr lang="cs-CZ" sz="4000" b="1" dirty="0"/>
              <a:t>zájezd</a:t>
            </a:r>
            <a:r>
              <a:rPr lang="cs-CZ" sz="4000" dirty="0"/>
              <a:t> po Itálii, </a:t>
            </a:r>
            <a:r>
              <a:rPr lang="cs-CZ" sz="4000" u="sng" dirty="0"/>
              <a:t>odlétala</a:t>
            </a:r>
            <a:r>
              <a:rPr lang="cs-CZ" sz="4000" dirty="0"/>
              <a:t> již koncem května</a:t>
            </a:r>
            <a:r>
              <a:rPr lang="cs-CZ" sz="4000" dirty="0" smtClean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 smtClean="0"/>
              <a:t>Zdroj</a:t>
            </a:r>
            <a:r>
              <a:rPr lang="cs-CZ" dirty="0"/>
              <a:t>: VIEWEGH, Michal. </a:t>
            </a:r>
            <a:r>
              <a:rPr lang="cs-CZ" i="1" dirty="0"/>
              <a:t>Báječná léta pod psa</a:t>
            </a:r>
            <a:r>
              <a:rPr lang="cs-CZ" dirty="0"/>
              <a:t>. Praha: </a:t>
            </a:r>
            <a:r>
              <a:rPr lang="cs-CZ" dirty="0" err="1"/>
              <a:t>Ikar</a:t>
            </a:r>
            <a:r>
              <a:rPr lang="cs-CZ" dirty="0"/>
              <a:t>, 2018. ISBN 978-80-249-3680-2.</a:t>
            </a:r>
            <a:endParaRPr lang="cs-CZ" sz="4000" dirty="0"/>
          </a:p>
          <a:p>
            <a:pPr lvl="0"/>
            <a:r>
              <a:rPr lang="cs-CZ" sz="1800" dirty="0"/>
              <a:t>Tučně vytištěná slova nahraď synonymy</a:t>
            </a:r>
          </a:p>
          <a:p>
            <a:pPr lvl="0"/>
            <a:r>
              <a:rPr lang="cs-CZ" sz="1800" dirty="0"/>
              <a:t>Z druhého řádku vypiš všechna podstatná jména, urči jejich kategorie a vzor.</a:t>
            </a:r>
          </a:p>
          <a:p>
            <a:pPr lvl="0"/>
            <a:r>
              <a:rPr lang="cs-CZ" sz="1800" dirty="0"/>
              <a:t>Z posledních dvou řádků vypiš všechna slovesa a urči jejich kategorie.</a:t>
            </a:r>
          </a:p>
          <a:p>
            <a:pPr lvl="0"/>
            <a:r>
              <a:rPr lang="cs-CZ" sz="1800" dirty="0"/>
              <a:t>Vypiš z textu slovo s dvojhláskou.</a:t>
            </a:r>
          </a:p>
          <a:p>
            <a:pPr lvl="0"/>
            <a:r>
              <a:rPr lang="cs-CZ" sz="1800" dirty="0"/>
              <a:t>Napiš slovo příbuzné k podtrženému slovu tak, aby to bylo trojslabičné podstatné jméno středního rodu podle vzoru město.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3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8343"/>
            <a:ext cx="10515600" cy="6339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Doplň do textu čárky:</a:t>
            </a:r>
            <a:endParaRPr lang="cs-CZ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900" dirty="0"/>
              <a:t>Skutečnost že odjíždí dřív než Kvidův otec byla pro babičku zdrojem doslova dětinské radosti. Nemenší radost jí způsobovalo také to když mohla obě země škádlivě srovnávat; pochopitelně že země z Apeninského poloostrova vycházela z tohoto srovnání jednoznačně vítězně. Babička s potěchou hovořila o vlhkých londýnských mlhách studeném moři a britské povýšenosti. </a:t>
            </a:r>
            <a:endParaRPr lang="cs-CZ" sz="3900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dirty="0" smtClean="0"/>
              <a:t>Zdroj</a:t>
            </a:r>
            <a:r>
              <a:rPr lang="cs-CZ" dirty="0"/>
              <a:t>: VIEWEGH, Michal. </a:t>
            </a:r>
            <a:r>
              <a:rPr lang="cs-CZ" i="1" dirty="0"/>
              <a:t>Báječná léta pod psa</a:t>
            </a:r>
            <a:r>
              <a:rPr lang="cs-CZ" dirty="0"/>
              <a:t>. Praha: </a:t>
            </a:r>
            <a:r>
              <a:rPr lang="cs-CZ" dirty="0" err="1"/>
              <a:t>Ikar</a:t>
            </a:r>
            <a:r>
              <a:rPr lang="cs-CZ" dirty="0"/>
              <a:t>, 2018. ISBN 978-80-249-3680-2.</a:t>
            </a:r>
            <a:endParaRPr lang="cs-CZ" sz="3900" dirty="0"/>
          </a:p>
          <a:p>
            <a:pPr lvl="0" algn="just"/>
            <a:r>
              <a:rPr lang="cs-CZ" sz="1900" dirty="0"/>
              <a:t>Urči slovní druhy u všech slov z prvních dvou řádků. </a:t>
            </a:r>
          </a:p>
          <a:p>
            <a:pPr lvl="0"/>
            <a:r>
              <a:rPr lang="cs-CZ" sz="1900" dirty="0"/>
              <a:t>Vypiš z textu všechna zájmena a urči jejich druh.</a:t>
            </a:r>
          </a:p>
          <a:p>
            <a:pPr lvl="0"/>
            <a:r>
              <a:rPr lang="cs-CZ" sz="1900" dirty="0"/>
              <a:t>Zdůvodni, proč se „londýnský“ a „britské“ píše s malými počátečními písmeny, „Apeninského“ s velkým počátečním písmenem.</a:t>
            </a:r>
          </a:p>
          <a:p>
            <a:pPr lvl="0"/>
            <a:r>
              <a:rPr lang="cs-CZ" sz="1900" dirty="0"/>
              <a:t>Najdi v textu složené slovo.</a:t>
            </a:r>
          </a:p>
          <a:p>
            <a:pPr lvl="0"/>
            <a:r>
              <a:rPr lang="cs-CZ" sz="1900" dirty="0"/>
              <a:t>Najdi v textu spřežku.</a:t>
            </a:r>
          </a:p>
          <a:p>
            <a:pPr lvl="0"/>
            <a:r>
              <a:rPr lang="cs-CZ" sz="1900" dirty="0"/>
              <a:t>Najdi v textu neslabičnou předložku.</a:t>
            </a:r>
          </a:p>
          <a:p>
            <a:pPr lvl="0"/>
            <a:r>
              <a:rPr lang="cs-CZ" sz="1900" dirty="0"/>
              <a:t>Najdi v textu slovo s neslabičnou předponou.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931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5911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cs-CZ" dirty="0"/>
              <a:t>Otázky k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6679"/>
            <a:ext cx="10515600" cy="57943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cs-CZ" sz="2200" dirty="0"/>
              <a:t>Najdi v textu výčet (= seznam položek, např. </a:t>
            </a:r>
            <a:r>
              <a:rPr lang="cs-CZ" sz="2200" i="1" dirty="0">
                <a:ea typeface="+mn-lt"/>
                <a:cs typeface="+mn-lt"/>
              </a:rPr>
              <a:t>Člověk má pět smyslů: </a:t>
            </a:r>
            <a:r>
              <a:rPr lang="cs-CZ" sz="2200" i="1" u="sng" dirty="0">
                <a:ea typeface="+mn-lt"/>
                <a:cs typeface="+mn-lt"/>
              </a:rPr>
              <a:t>zrak, sluch, čich, chuť a hmat</a:t>
            </a:r>
            <a:r>
              <a:rPr lang="cs-CZ" sz="2200" dirty="0">
                <a:ea typeface="+mn-lt"/>
                <a:cs typeface="+mn-lt"/>
              </a:rPr>
              <a:t>.)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Vysvětli, jak babička šetří peníze.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Najdi v textu popis obou zemí, které se postavy chystají navštívit.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V čem jsou zvláštní babiččiny pohlednice? Napiš jméno místa, které jsi někdy navštívil, a zkus k tomuto místu napsat podobnou pohlednici.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Vysvětli, co znamená výraz „faux pas“.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K čemu se tento výraz vztahuje v textu?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Přiřaď text k žánru.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V tomto textu se prolínají různé literární druhy. Vysvětli.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Ironie je literární nebo řečnická forma, která dosahuje zvláštní, často humorný účinek tím, že vyslovuje něco podstatně jiného, než skutečně míní: může přehánět, zastírat nebo říkat přímý opak. Například, pokud přijde žák pozdě do hodiny, paní učitelka na to reaguje větou: „No, to jdeš tedy brzo.“ Najdi v textu příklad ironie.</a:t>
            </a:r>
            <a:endParaRPr lang="cs-CZ" sz="2200" dirty="0">
              <a:ea typeface="Calibri" panose="020F0502020204030204"/>
              <a:cs typeface="Calibri" panose="020F05020202040302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200" dirty="0"/>
              <a:t>Jaká atmosféra zavládla u rodinné večeře? Zkus text krátce přepsat tak aby byla atmosféra naprosto opačná. Dodrž stejný literární druh</a:t>
            </a:r>
            <a:r>
              <a:rPr lang="cs-CZ" sz="2200" dirty="0" smtClean="0"/>
              <a:t>.</a:t>
            </a:r>
          </a:p>
          <a:p>
            <a:pPr marL="0" lvl="0" indent="0">
              <a:buNone/>
            </a:pPr>
            <a:r>
              <a:rPr lang="cs-CZ" sz="1200" dirty="0" smtClean="0"/>
              <a:t>Pracuj s textem k tomuto </a:t>
            </a:r>
            <a:r>
              <a:rPr lang="cs-CZ" sz="1200" dirty="0" err="1" smtClean="0"/>
              <a:t>slidu</a:t>
            </a:r>
            <a:r>
              <a:rPr lang="cs-CZ" sz="1200" dirty="0" smtClean="0"/>
              <a:t>: Viewegh_Bajecna_leta_pod_psa_ukazka.docx</a:t>
            </a:r>
            <a:endParaRPr lang="cs-CZ" sz="1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3168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15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Úkoly a vysvětlivky k filmu: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30610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Vysvětli název.</a:t>
            </a:r>
          </a:p>
          <a:p>
            <a:r>
              <a:rPr lang="cs-CZ" dirty="0"/>
              <a:t>Děj se odehrává za komunismu.</a:t>
            </a:r>
          </a:p>
          <a:p>
            <a:r>
              <a:rPr lang="cs-CZ" dirty="0"/>
              <a:t>Na všechno byly fronty, některé produkty, třeba maso, byly téměř k nesehnání. </a:t>
            </a:r>
          </a:p>
          <a:p>
            <a:r>
              <a:rPr lang="cs-CZ" dirty="0"/>
              <a:t>Co se děje, když rodinu probudí v noci nezvyklý rachot v ulicích?</a:t>
            </a:r>
          </a:p>
          <a:p>
            <a:r>
              <a:rPr lang="cs-CZ" dirty="0"/>
              <a:t>Kdo to </a:t>
            </a:r>
            <a:r>
              <a:rPr lang="cs-CZ"/>
              <a:t>byl </a:t>
            </a:r>
            <a:r>
              <a:rPr lang="cs-CZ" smtClean="0"/>
              <a:t>Alexandr Dubček</a:t>
            </a:r>
            <a:r>
              <a:rPr lang="cs-CZ" dirty="0"/>
              <a:t>?</a:t>
            </a:r>
          </a:p>
          <a:p>
            <a:r>
              <a:rPr lang="cs-CZ" dirty="0"/>
              <a:t>Proč se po roce 1968 musela rodina přestěhovat pryč z Prahy?</a:t>
            </a:r>
          </a:p>
          <a:p>
            <a:r>
              <a:rPr lang="cs-CZ" dirty="0"/>
              <a:t>O co mohli lidé přijít po roce 1968?</a:t>
            </a:r>
          </a:p>
          <a:p>
            <a:r>
              <a:rPr lang="cs-CZ" dirty="0"/>
              <a:t>Ve filmu se objevuje „dramatik Holub“ – je to narážka na skutečného disidenta – spisovatele Kohouta. Pokud se s ním někdo za komunismu vídal, mohl z toho mít problém. Co myslíš, že se mu mohlo stát?</a:t>
            </a:r>
          </a:p>
          <a:p>
            <a:r>
              <a:rPr lang="cs-CZ" dirty="0"/>
              <a:t>Všimni si, jak komunistická propaganda zasahovala i děti na prvním stupni, které recitovaly komunistické básně a vůbec si neuvědomovaly jejich význam.</a:t>
            </a:r>
          </a:p>
          <a:p>
            <a:r>
              <a:rPr lang="cs-CZ" dirty="0"/>
              <a:t>Lidé se hodnotili podle toho, jak se „politicky angažovali“, důležité bylo např. vyvěšovat sovětské vlajky ve sváteční </a:t>
            </a:r>
            <a:r>
              <a:rPr lang="cs-CZ" dirty="0" smtClean="0"/>
              <a:t>dny nebo studovat politickou školu.</a:t>
            </a:r>
            <a:endParaRPr lang="cs-CZ" dirty="0"/>
          </a:p>
          <a:p>
            <a:r>
              <a:rPr lang="cs-CZ" dirty="0"/>
              <a:t>VUML – Večerní univerzita marxismu leninismu</a:t>
            </a:r>
          </a:p>
        </p:txBody>
      </p:sp>
    </p:spTree>
    <p:extLst>
      <p:ext uri="{BB962C8B-B14F-4D97-AF65-F5344CB8AC3E}">
        <p14:creationId xmlns:p14="http://schemas.microsoft.com/office/powerpoint/2010/main" val="21876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373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  <vt:lpstr>Literatura po roce 1989</vt:lpstr>
      <vt:lpstr>Michal Viewegh</vt:lpstr>
      <vt:lpstr>Prezentace aplikace PowerPoint</vt:lpstr>
      <vt:lpstr>Prezentace aplikace PowerPoint</vt:lpstr>
      <vt:lpstr>Otázky k textu</vt:lpstr>
      <vt:lpstr>Úkoly a vysvětlivky k filmu: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Basovníková</dc:creator>
  <cp:lastModifiedBy>Renata Basovníková</cp:lastModifiedBy>
  <cp:revision>25</cp:revision>
  <dcterms:created xsi:type="dcterms:W3CDTF">2022-05-19T08:26:32Z</dcterms:created>
  <dcterms:modified xsi:type="dcterms:W3CDTF">2023-06-10T15:03:17Z</dcterms:modified>
</cp:coreProperties>
</file>